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59" r:id="rId2"/>
    <p:sldId id="260" r:id="rId3"/>
    <p:sldId id="262" r:id="rId4"/>
    <p:sldId id="263" r:id="rId5"/>
    <p:sldId id="264" r:id="rId6"/>
    <p:sldId id="266" r:id="rId7"/>
    <p:sldId id="267" r:id="rId8"/>
    <p:sldId id="265" r:id="rId9"/>
  </p:sldIdLst>
  <p:sldSz cx="12192000" cy="6858000"/>
  <p:notesSz cx="6858000" cy="9144000"/>
  <p:defaultTextStyle>
    <a:defPPr>
      <a:defRPr lang="fr-FR"/>
    </a:defPPr>
    <a:lvl1pPr algn="l" rtl="0" fontAlgn="base">
      <a:spcBef>
        <a:spcPct val="20000"/>
      </a:spcBef>
      <a:spcAft>
        <a:spcPct val="0"/>
      </a:spcAft>
      <a:buSzPct val="80000"/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SzPct val="80000"/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SzPct val="80000"/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SzPct val="80000"/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SzPct val="80000"/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72B633"/>
    <a:srgbClr val="316E99"/>
    <a:srgbClr val="011A3C"/>
    <a:srgbClr val="061F5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86" d="100"/>
          <a:sy n="86" d="100"/>
        </p:scale>
        <p:origin x="690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SzTx/>
              <a:defRPr sz="1200">
                <a:latin typeface="American Typewriter Condensed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SzTx/>
              <a:defRPr sz="1200">
                <a:latin typeface="American Typewriter Condensed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SzTx/>
              <a:defRPr sz="1200">
                <a:latin typeface="American Typewriter Condensed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SzTx/>
              <a:defRPr sz="1200">
                <a:latin typeface="American Typewriter Condensed" charset="0"/>
              </a:defRPr>
            </a:lvl1pPr>
          </a:lstStyle>
          <a:p>
            <a:pPr>
              <a:defRPr/>
            </a:pPr>
            <a:fld id="{B9B2C493-1B41-4650-ACF3-2D09B9CDB3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4978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SzTx/>
              <a:defRPr sz="1200">
                <a:latin typeface="American Typewriter Condensed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SzTx/>
              <a:defRPr sz="1200">
                <a:latin typeface="American Typewriter Condensed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SzTx/>
              <a:defRPr sz="1200">
                <a:latin typeface="American Typewriter Condensed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SzTx/>
              <a:defRPr sz="1200">
                <a:latin typeface="American Typewriter Condensed" charset="0"/>
              </a:defRPr>
            </a:lvl1pPr>
          </a:lstStyle>
          <a:p>
            <a:pPr>
              <a:defRPr/>
            </a:pPr>
            <a:fld id="{6BB875DE-E9CF-4685-A2A2-27D601FDAFF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608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W:\Photos\2013\Communication\PPT\V_Rouge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1" y="1"/>
            <a:ext cx="2771775" cy="5457825"/>
          </a:xfrm>
          <a:prstGeom prst="rect">
            <a:avLst/>
          </a:prstGeom>
          <a:noFill/>
        </p:spPr>
      </p:pic>
      <p:pic>
        <p:nvPicPr>
          <p:cNvPr id="19460" name="Picture 4" descr="W:\Photos\2013\Communication\PPT\FFVoile_Grand.jpg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9058275" y="5295900"/>
            <a:ext cx="3133725" cy="1562100"/>
          </a:xfrm>
          <a:prstGeom prst="rect">
            <a:avLst/>
          </a:prstGeom>
          <a:noFill/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3599723" y="1700808"/>
            <a:ext cx="7982677" cy="1440160"/>
          </a:xfrm>
          <a:prstGeom prst="rect">
            <a:avLst/>
          </a:prstGeom>
        </p:spPr>
        <p:txBody>
          <a:bodyPr vert="horz"/>
          <a:lstStyle>
            <a:lvl1pPr algn="r">
              <a:defRPr sz="4000" b="1" cap="all" baseline="0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0" hasCustomPrompt="1"/>
          </p:nvPr>
        </p:nvSpPr>
        <p:spPr>
          <a:xfrm>
            <a:off x="3613515" y="1124744"/>
            <a:ext cx="7968885" cy="504056"/>
          </a:xfrm>
          <a:prstGeom prst="rect">
            <a:avLst/>
          </a:prstGeom>
        </p:spPr>
        <p:txBody>
          <a:bodyPr/>
          <a:lstStyle>
            <a:lvl1pPr algn="r">
              <a:buNone/>
              <a:defRPr sz="20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fr-FR" dirty="0"/>
              <a:t>Insérez un sous-titre</a:t>
            </a:r>
          </a:p>
        </p:txBody>
      </p:sp>
      <p:sp>
        <p:nvSpPr>
          <p:cNvPr id="9" name="Espace réservé du contenu 9"/>
          <p:cNvSpPr>
            <a:spLocks noGrp="1"/>
          </p:cNvSpPr>
          <p:nvPr>
            <p:ph sz="quarter" idx="11" hasCustomPrompt="1"/>
          </p:nvPr>
        </p:nvSpPr>
        <p:spPr>
          <a:xfrm>
            <a:off x="3599723" y="4437112"/>
            <a:ext cx="7968885" cy="504056"/>
          </a:xfrm>
          <a:prstGeom prst="rect">
            <a:avLst/>
          </a:prstGeom>
        </p:spPr>
        <p:txBody>
          <a:bodyPr/>
          <a:lstStyle>
            <a:lvl1pPr algn="r">
              <a:buNone/>
              <a:defRPr sz="20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fr-FR" dirty="0"/>
              <a:t>Auteur du document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71E639B-154A-49DF-BCAB-9A5CC94CA19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63352" y="5739232"/>
            <a:ext cx="1800200" cy="93547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intérieure_Colonne_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:\Photos\2013\Communication\PPT\TitreNeutre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-25400" y="539528"/>
            <a:ext cx="9163050" cy="657225"/>
          </a:xfrm>
          <a:prstGeom prst="rect">
            <a:avLst/>
          </a:prstGeom>
          <a:noFill/>
        </p:spPr>
      </p:pic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 panose="020B0604020202020204" pitchFamily="34" charset="0"/>
              <a:buNone/>
              <a:defRPr sz="2200">
                <a:solidFill>
                  <a:schemeClr val="tx2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 sz="2200">
                <a:solidFill>
                  <a:schemeClr val="tx2"/>
                </a:solidFill>
              </a:defRPr>
            </a:lvl2pPr>
            <a:lvl3pPr marL="914400" indent="0">
              <a:buNone/>
              <a:defRPr sz="2200">
                <a:solidFill>
                  <a:schemeClr val="tx2"/>
                </a:solidFill>
              </a:defRPr>
            </a:lvl3pPr>
            <a:lvl4pPr marL="1371600" indent="0">
              <a:buNone/>
              <a:defRPr sz="2200">
                <a:solidFill>
                  <a:schemeClr val="tx2"/>
                </a:solidFill>
              </a:defRPr>
            </a:lvl4pPr>
            <a:lvl5pPr marL="1828800" indent="0">
              <a:buNone/>
              <a:defRPr sz="22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51A4-7E62-43E6-BA16-1C4AD23210C4}" type="datetimeFigureOut">
              <a:rPr lang="fr-FR" smtClean="0"/>
              <a:pPr/>
              <a:t>17/10/2024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2946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intérieur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:\Photos\2013\Communication\PPT\TitreNeutre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-25400" y="539528"/>
            <a:ext cx="9163050" cy="657225"/>
          </a:xfrm>
          <a:prstGeom prst="rect">
            <a:avLst/>
          </a:prstGeom>
          <a:noFill/>
        </p:spPr>
      </p:pic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-25400" y="1484784"/>
            <a:ext cx="12217400" cy="353873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9376" y="5157192"/>
            <a:ext cx="11233248" cy="10081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51A4-7E62-43E6-BA16-1C4AD23210C4}" type="datetimeFigureOut">
              <a:rPr lang="fr-FR" smtClean="0"/>
              <a:pPr/>
              <a:t>17/10/2024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2"/>
          </p:nvPr>
        </p:nvSpPr>
        <p:spPr>
          <a:xfrm>
            <a:off x="2830959" y="6298976"/>
            <a:ext cx="6432715" cy="365125"/>
          </a:xfrm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intérieur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:\Photos\2013\Communication\PPT\TitreNeutre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-25400" y="539528"/>
            <a:ext cx="9163050" cy="657225"/>
          </a:xfrm>
          <a:prstGeom prst="rect">
            <a:avLst/>
          </a:prstGeom>
          <a:noFill/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9376" y="5157192"/>
            <a:ext cx="11233248" cy="10081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51A4-7E62-43E6-BA16-1C4AD23210C4}" type="datetimeFigureOut">
              <a:rPr lang="fr-FR" smtClean="0"/>
              <a:pPr/>
              <a:t>17/10/2024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2"/>
          </p:nvPr>
        </p:nvSpPr>
        <p:spPr>
          <a:xfrm>
            <a:off x="2830959" y="6298976"/>
            <a:ext cx="6432715" cy="3651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3"/>
          </p:nvPr>
        </p:nvSpPr>
        <p:spPr>
          <a:xfrm>
            <a:off x="479425" y="1341438"/>
            <a:ext cx="11102975" cy="37433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138812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3" descr="W:\Photos\2013\Communication\PPT\V_Bleu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1" y="1"/>
            <a:ext cx="6391275" cy="6877050"/>
          </a:xfrm>
          <a:prstGeom prst="rect">
            <a:avLst/>
          </a:prstGeom>
          <a:noFill/>
        </p:spPr>
      </p:pic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Espace réservé du contenu 5"/>
          <p:cNvSpPr>
            <a:spLocks noGrp="1"/>
          </p:cNvSpPr>
          <p:nvPr>
            <p:ph sz="quarter" idx="10"/>
          </p:nvPr>
        </p:nvSpPr>
        <p:spPr>
          <a:xfrm>
            <a:off x="624418" y="1700808"/>
            <a:ext cx="10944191" cy="410445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+mj-lt"/>
              <a:buNone/>
              <a:defRPr sz="2200">
                <a:solidFill>
                  <a:schemeClr val="tx2"/>
                </a:solidFill>
              </a:defRPr>
            </a:lvl1pPr>
            <a:lvl2pPr marL="800100" indent="-342900">
              <a:spcBef>
                <a:spcPts val="600"/>
              </a:spcBef>
              <a:spcAft>
                <a:spcPts val="600"/>
              </a:spcAft>
              <a:buFontTx/>
              <a:buBlip>
                <a:blip r:embed="rId3"/>
              </a:buBlip>
              <a:defRPr sz="2200" b="1">
                <a:solidFill>
                  <a:schemeClr val="tx2"/>
                </a:solidFill>
              </a:defRPr>
            </a:lvl2pPr>
            <a:lvl3pPr marL="1257300" indent="-342900">
              <a:spcBef>
                <a:spcPts val="600"/>
              </a:spcBef>
              <a:spcAft>
                <a:spcPts val="600"/>
              </a:spcAft>
              <a:buFontTx/>
              <a:buBlip>
                <a:blip r:embed="rId4"/>
              </a:buBlip>
              <a:defRPr sz="2200" i="1">
                <a:solidFill>
                  <a:schemeClr val="tx2"/>
                </a:solidFill>
              </a:defRPr>
            </a:lvl3pPr>
            <a:lvl4pPr marL="1714500" indent="-342900">
              <a:spcBef>
                <a:spcPts val="600"/>
              </a:spcBef>
              <a:spcAft>
                <a:spcPts val="600"/>
              </a:spcAft>
              <a:buFontTx/>
              <a:buBlip>
                <a:blip r:embed="rId5"/>
              </a:buBlip>
              <a:defRPr sz="2000" b="1">
                <a:solidFill>
                  <a:schemeClr val="tx2"/>
                </a:solidFill>
              </a:defRPr>
            </a:lvl4pPr>
            <a:lvl5pPr marL="1828800" indent="0">
              <a:spcBef>
                <a:spcPts val="600"/>
              </a:spcBef>
              <a:spcAft>
                <a:spcPts val="600"/>
              </a:spcAft>
              <a:buFontTx/>
              <a:buNone/>
              <a:defRPr sz="1800" b="1" i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D4851A4-7E62-43E6-BA16-1C4AD23210C4}" type="datetimeFigureOut">
              <a:rPr lang="fr-FR" smtClean="0"/>
              <a:pPr/>
              <a:t>17/10/2024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3" descr="W:\Photos\2013\Communication\PPT\V_Bleu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1" y="1"/>
            <a:ext cx="6391275" cy="6877050"/>
          </a:xfrm>
          <a:prstGeom prst="rect">
            <a:avLst/>
          </a:prstGeom>
          <a:noFill/>
        </p:spPr>
      </p:pic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7084392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Espace réservé du contenu 5"/>
          <p:cNvSpPr>
            <a:spLocks noGrp="1"/>
          </p:cNvSpPr>
          <p:nvPr>
            <p:ph sz="quarter" idx="10"/>
          </p:nvPr>
        </p:nvSpPr>
        <p:spPr>
          <a:xfrm>
            <a:off x="624419" y="1700808"/>
            <a:ext cx="7069574" cy="410445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+mj-lt"/>
              <a:buNone/>
              <a:defRPr sz="2200">
                <a:solidFill>
                  <a:schemeClr val="tx2"/>
                </a:solidFill>
              </a:defRPr>
            </a:lvl1pPr>
            <a:lvl2pPr marL="800100" indent="-342900">
              <a:spcBef>
                <a:spcPts val="600"/>
              </a:spcBef>
              <a:spcAft>
                <a:spcPts val="600"/>
              </a:spcAft>
              <a:buFontTx/>
              <a:buBlip>
                <a:blip r:embed="rId3"/>
              </a:buBlip>
              <a:defRPr sz="2200" b="1">
                <a:solidFill>
                  <a:schemeClr val="tx2"/>
                </a:solidFill>
              </a:defRPr>
            </a:lvl2pPr>
            <a:lvl3pPr marL="1257300" indent="-342900">
              <a:spcBef>
                <a:spcPts val="600"/>
              </a:spcBef>
              <a:spcAft>
                <a:spcPts val="600"/>
              </a:spcAft>
              <a:buFontTx/>
              <a:buBlip>
                <a:blip r:embed="rId4"/>
              </a:buBlip>
              <a:defRPr sz="2200" i="1">
                <a:solidFill>
                  <a:schemeClr val="tx2"/>
                </a:solidFill>
              </a:defRPr>
            </a:lvl3pPr>
            <a:lvl4pPr marL="1714500" indent="-342900">
              <a:spcBef>
                <a:spcPts val="600"/>
              </a:spcBef>
              <a:spcAft>
                <a:spcPts val="600"/>
              </a:spcAft>
              <a:buFontTx/>
              <a:buBlip>
                <a:blip r:embed="rId5"/>
              </a:buBlip>
              <a:defRPr sz="2000" b="1">
                <a:solidFill>
                  <a:schemeClr val="tx2"/>
                </a:solidFill>
              </a:defRPr>
            </a:lvl4pPr>
            <a:lvl5pPr marL="1828800" indent="0">
              <a:spcBef>
                <a:spcPts val="600"/>
              </a:spcBef>
              <a:spcAft>
                <a:spcPts val="600"/>
              </a:spcAft>
              <a:buFontTx/>
              <a:buNone/>
              <a:defRPr sz="1800" b="1" i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1"/>
          </p:nvPr>
        </p:nvSpPr>
        <p:spPr>
          <a:xfrm>
            <a:off x="5303912" y="1"/>
            <a:ext cx="1261931" cy="365125"/>
          </a:xfrm>
        </p:spPr>
        <p:txBody>
          <a:bodyPr/>
          <a:lstStyle/>
          <a:p>
            <a:fld id="{8D4851A4-7E62-43E6-BA16-1C4AD23210C4}" type="datetimeFigureOut">
              <a:rPr lang="fr-FR" smtClean="0"/>
              <a:pPr/>
              <a:t>17/10/2024</a:t>
            </a:fld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744072" y="1"/>
            <a:ext cx="949920" cy="365125"/>
          </a:xfrm>
        </p:spPr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3"/>
          </p:nvPr>
        </p:nvSpPr>
        <p:spPr>
          <a:xfrm>
            <a:off x="1158346" y="6356351"/>
            <a:ext cx="6432715" cy="3651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sz="quarter" idx="14"/>
          </p:nvPr>
        </p:nvSpPr>
        <p:spPr>
          <a:xfrm>
            <a:off x="7920905" y="0"/>
            <a:ext cx="4295775" cy="6877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6362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W:\Photos\2013\Communication\PPT\FFVoile_Grand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9048323" y="5295900"/>
            <a:ext cx="3133725" cy="1562100"/>
          </a:xfrm>
          <a:prstGeom prst="rect">
            <a:avLst/>
          </a:prstGeom>
          <a:noFill/>
        </p:spPr>
      </p:pic>
      <p:pic>
        <p:nvPicPr>
          <p:cNvPr id="1026" name="Picture 2" descr="W:\Photos\2013\Communication\PPT\V_Bleu2.jpg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1" y="1"/>
            <a:ext cx="2790825" cy="5476875"/>
          </a:xfrm>
          <a:prstGeom prst="rect">
            <a:avLst/>
          </a:prstGeom>
          <a:noFill/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2564904"/>
            <a:ext cx="12192000" cy="1440160"/>
          </a:xfrm>
          <a:prstGeom prst="rect">
            <a:avLst/>
          </a:prstGeom>
        </p:spPr>
        <p:txBody>
          <a:bodyPr vert="horz"/>
          <a:lstStyle>
            <a:lvl1pPr algn="ctr">
              <a:defRPr sz="3200" b="1" cap="all" baseline="0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intérie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W:\Photos\2013\Communication\PPT\TitreNeutre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-25400" y="539528"/>
            <a:ext cx="9163050" cy="657225"/>
          </a:xfrm>
          <a:prstGeom prst="rect">
            <a:avLst/>
          </a:prstGeom>
          <a:noFill/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0"/>
          </p:nvPr>
        </p:nvSpPr>
        <p:spPr>
          <a:xfrm>
            <a:off x="624418" y="1700808"/>
            <a:ext cx="10944191" cy="410445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+mj-lt"/>
              <a:buNone/>
              <a:defRPr sz="2200">
                <a:solidFill>
                  <a:schemeClr val="tx2"/>
                </a:solidFill>
              </a:defRPr>
            </a:lvl1pPr>
            <a:lvl2pPr marL="800100" indent="-342900">
              <a:spcBef>
                <a:spcPts val="600"/>
              </a:spcBef>
              <a:spcAft>
                <a:spcPts val="600"/>
              </a:spcAft>
              <a:buFontTx/>
              <a:buBlip>
                <a:blip r:embed="rId3"/>
              </a:buBlip>
              <a:defRPr sz="2200" b="1">
                <a:solidFill>
                  <a:schemeClr val="tx2"/>
                </a:solidFill>
              </a:defRPr>
            </a:lvl2pPr>
            <a:lvl3pPr marL="1371600" indent="-457200">
              <a:spcBef>
                <a:spcPts val="600"/>
              </a:spcBef>
              <a:spcAft>
                <a:spcPts val="600"/>
              </a:spcAft>
              <a:buFontTx/>
              <a:buBlip>
                <a:blip r:embed="rId4"/>
              </a:buBlip>
              <a:defRPr sz="2200" i="1">
                <a:solidFill>
                  <a:schemeClr val="tx2"/>
                </a:solidFill>
              </a:defRPr>
            </a:lvl3pPr>
            <a:lvl4pPr marL="1714500" indent="-342900">
              <a:spcBef>
                <a:spcPts val="600"/>
              </a:spcBef>
              <a:spcAft>
                <a:spcPts val="600"/>
              </a:spcAft>
              <a:buFontTx/>
              <a:buBlip>
                <a:blip r:embed="rId5"/>
              </a:buBlip>
              <a:defRPr sz="2000" b="1">
                <a:solidFill>
                  <a:schemeClr val="tx2"/>
                </a:solidFill>
              </a:defRPr>
            </a:lvl4pPr>
            <a:lvl5pPr marL="1828800" indent="0">
              <a:spcBef>
                <a:spcPts val="600"/>
              </a:spcBef>
              <a:spcAft>
                <a:spcPts val="600"/>
              </a:spcAft>
              <a:buFont typeface="+mj-lt"/>
              <a:buNone/>
              <a:defRPr sz="1800" b="1" i="1">
                <a:solidFill>
                  <a:schemeClr val="tx2"/>
                </a:solidFill>
                <a:effectLst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D4851A4-7E62-43E6-BA16-1C4AD23210C4}" type="datetimeFigureOut">
              <a:rPr lang="fr-FR" smtClean="0"/>
              <a:pPr/>
              <a:t>17/10/2024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intérie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W:\Photos\2013\Communication\PPT\TitreNeutre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-25400" y="539528"/>
            <a:ext cx="7777584" cy="657225"/>
          </a:xfrm>
          <a:prstGeom prst="rect">
            <a:avLst/>
          </a:prstGeom>
          <a:noFill/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0"/>
          </p:nvPr>
        </p:nvSpPr>
        <p:spPr>
          <a:xfrm>
            <a:off x="624419" y="1700808"/>
            <a:ext cx="7127766" cy="410445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+mj-lt"/>
              <a:buNone/>
              <a:defRPr sz="2200">
                <a:solidFill>
                  <a:schemeClr val="tx2"/>
                </a:solidFill>
              </a:defRPr>
            </a:lvl1pPr>
            <a:lvl2pPr marL="800100" indent="-342900">
              <a:spcBef>
                <a:spcPts val="600"/>
              </a:spcBef>
              <a:spcAft>
                <a:spcPts val="600"/>
              </a:spcAft>
              <a:buFontTx/>
              <a:buBlip>
                <a:blip r:embed="rId3"/>
              </a:buBlip>
              <a:defRPr sz="2200" b="1">
                <a:solidFill>
                  <a:schemeClr val="tx2"/>
                </a:solidFill>
              </a:defRPr>
            </a:lvl2pPr>
            <a:lvl3pPr marL="1371600" indent="-457200">
              <a:spcBef>
                <a:spcPts val="600"/>
              </a:spcBef>
              <a:spcAft>
                <a:spcPts val="600"/>
              </a:spcAft>
              <a:buFontTx/>
              <a:buBlip>
                <a:blip r:embed="rId4"/>
              </a:buBlip>
              <a:defRPr sz="2200" i="1">
                <a:solidFill>
                  <a:schemeClr val="tx2"/>
                </a:solidFill>
              </a:defRPr>
            </a:lvl3pPr>
            <a:lvl4pPr marL="1714500" indent="-342900">
              <a:spcBef>
                <a:spcPts val="600"/>
              </a:spcBef>
              <a:spcAft>
                <a:spcPts val="600"/>
              </a:spcAft>
              <a:buFontTx/>
              <a:buBlip>
                <a:blip r:embed="rId5"/>
              </a:buBlip>
              <a:defRPr sz="2000" b="1">
                <a:solidFill>
                  <a:schemeClr val="tx2"/>
                </a:solidFill>
              </a:defRPr>
            </a:lvl4pPr>
            <a:lvl5pPr marL="1828800" indent="0">
              <a:spcBef>
                <a:spcPts val="600"/>
              </a:spcBef>
              <a:spcAft>
                <a:spcPts val="600"/>
              </a:spcAft>
              <a:buFont typeface="+mj-lt"/>
              <a:buNone/>
              <a:defRPr sz="1800" b="1" i="1">
                <a:solidFill>
                  <a:schemeClr val="tx2"/>
                </a:solidFill>
                <a:effectLst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1"/>
          </p:nvPr>
        </p:nvSpPr>
        <p:spPr>
          <a:xfrm>
            <a:off x="5351076" y="1"/>
            <a:ext cx="1261931" cy="365125"/>
          </a:xfrm>
        </p:spPr>
        <p:txBody>
          <a:bodyPr/>
          <a:lstStyle/>
          <a:p>
            <a:fld id="{8D4851A4-7E62-43E6-BA16-1C4AD23210C4}" type="datetimeFigureOut">
              <a:rPr lang="fr-FR" smtClean="0"/>
              <a:pPr/>
              <a:t>17/10/2024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6791236" y="1"/>
            <a:ext cx="949920" cy="365125"/>
          </a:xfrm>
        </p:spPr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3"/>
          </p:nvPr>
        </p:nvSpPr>
        <p:spPr>
          <a:xfrm>
            <a:off x="971944" y="6356351"/>
            <a:ext cx="6432715" cy="3651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0" name="Espace réservé pour une image  2"/>
          <p:cNvSpPr>
            <a:spLocks noGrp="1"/>
          </p:cNvSpPr>
          <p:nvPr>
            <p:ph type="pic" sz="quarter" idx="14"/>
          </p:nvPr>
        </p:nvSpPr>
        <p:spPr>
          <a:xfrm>
            <a:off x="7920905" y="0"/>
            <a:ext cx="4295775" cy="6877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952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intérie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W:\Photos\2013\Communication\PPT\TitreNeutre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-25400" y="539528"/>
            <a:ext cx="9163050" cy="657225"/>
          </a:xfrm>
          <a:prstGeom prst="rect">
            <a:avLst/>
          </a:prstGeom>
          <a:noFill/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D4851A4-7E62-43E6-BA16-1C4AD23210C4}" type="datetimeFigureOut">
              <a:rPr lang="fr-FR" smtClean="0"/>
              <a:pPr/>
              <a:t>17/10/2024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intérieur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:\Photos\2013\Communication\PPT\TitreNeutre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-25400" y="539528"/>
            <a:ext cx="9163050" cy="657225"/>
          </a:xfrm>
          <a:prstGeom prst="rect">
            <a:avLst/>
          </a:prstGeom>
          <a:noFill/>
        </p:spPr>
      </p:pic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 vert="horz"/>
          <a:lstStyle>
            <a:lvl1pPr marL="342900" indent="-342900">
              <a:buFontTx/>
              <a:buBlip>
                <a:blip r:embed="rId3"/>
              </a:buBlip>
              <a:defRPr sz="2200" b="1">
                <a:solidFill>
                  <a:schemeClr val="tx2"/>
                </a:solidFill>
              </a:defRPr>
            </a:lvl1pPr>
            <a:lvl2pPr marL="800100" indent="-342900">
              <a:buFontTx/>
              <a:buBlip>
                <a:blip r:embed="rId4"/>
              </a:buBlip>
              <a:defRPr sz="2200" i="1">
                <a:solidFill>
                  <a:schemeClr val="tx2"/>
                </a:solidFill>
              </a:defRPr>
            </a:lvl2pPr>
            <a:lvl3pPr marL="1257300" indent="-342900">
              <a:buFontTx/>
              <a:buBlip>
                <a:blip r:embed="rId5"/>
              </a:buBlip>
              <a:defRPr sz="2000" b="1">
                <a:solidFill>
                  <a:schemeClr val="tx2"/>
                </a:solidFill>
              </a:defRPr>
            </a:lvl3pPr>
            <a:lvl4pPr marL="1371600" indent="0">
              <a:buNone/>
              <a:defRPr sz="1800" b="1" i="1">
                <a:solidFill>
                  <a:schemeClr val="tx2"/>
                </a:solidFill>
              </a:defRPr>
            </a:lvl4pPr>
            <a:lvl5pPr marL="1828800" indent="0">
              <a:buNone/>
              <a:defRPr sz="20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51A4-7E62-43E6-BA16-1C4AD23210C4}" type="datetimeFigureOut">
              <a:rPr lang="fr-FR" smtClean="0"/>
              <a:pPr/>
              <a:t>17/10/2024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sz="half" idx="13"/>
          </p:nvPr>
        </p:nvSpPr>
        <p:spPr>
          <a:xfrm>
            <a:off x="6197600" y="1600200"/>
            <a:ext cx="5384800" cy="4525963"/>
          </a:xfrm>
          <a:prstGeom prst="rect">
            <a:avLst/>
          </a:prstGeom>
        </p:spPr>
        <p:txBody>
          <a:bodyPr vert="horz"/>
          <a:lstStyle>
            <a:lvl1pPr marL="342900" indent="-342900">
              <a:buFontTx/>
              <a:buBlip>
                <a:blip r:embed="rId3"/>
              </a:buBlip>
              <a:defRPr sz="2200" b="1">
                <a:solidFill>
                  <a:schemeClr val="tx2"/>
                </a:solidFill>
              </a:defRPr>
            </a:lvl1pPr>
            <a:lvl2pPr marL="800100" indent="-342900">
              <a:buFontTx/>
              <a:buBlip>
                <a:blip r:embed="rId4"/>
              </a:buBlip>
              <a:defRPr sz="2200" i="1">
                <a:solidFill>
                  <a:schemeClr val="tx2"/>
                </a:solidFill>
              </a:defRPr>
            </a:lvl2pPr>
            <a:lvl3pPr marL="1257300" indent="-342900">
              <a:buFontTx/>
              <a:buBlip>
                <a:blip r:embed="rId5"/>
              </a:buBlip>
              <a:defRPr sz="2000" b="1">
                <a:solidFill>
                  <a:schemeClr val="tx2"/>
                </a:solidFill>
              </a:defRPr>
            </a:lvl3pPr>
            <a:lvl4pPr marL="1371600" indent="0">
              <a:buNone/>
              <a:defRPr sz="1800" b="1" i="1">
                <a:solidFill>
                  <a:schemeClr val="tx2"/>
                </a:solidFill>
              </a:defRPr>
            </a:lvl4pPr>
            <a:lvl5pPr marL="1828800" indent="0">
              <a:buNone/>
              <a:defRPr sz="20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:\Photos\2013\Communication\PPT\TitreNeutre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-25400" y="539528"/>
            <a:ext cx="9163050" cy="657225"/>
          </a:xfrm>
          <a:prstGeom prst="rect">
            <a:avLst/>
          </a:prstGeom>
          <a:noFill/>
        </p:spPr>
      </p:pic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20683" y="3356993"/>
            <a:ext cx="3600000" cy="2769171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 panose="020B0604020202020204" pitchFamily="34" charset="0"/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 sz="2200">
                <a:solidFill>
                  <a:schemeClr val="tx2"/>
                </a:solidFill>
              </a:defRPr>
            </a:lvl2pPr>
            <a:lvl3pPr marL="914400" indent="0">
              <a:buNone/>
              <a:defRPr sz="2200">
                <a:solidFill>
                  <a:schemeClr val="tx2"/>
                </a:solidFill>
              </a:defRPr>
            </a:lvl3pPr>
            <a:lvl4pPr marL="1371600" indent="0">
              <a:buNone/>
              <a:defRPr sz="2200">
                <a:solidFill>
                  <a:schemeClr val="tx2"/>
                </a:solidFill>
              </a:defRPr>
            </a:lvl4pPr>
            <a:lvl5pPr marL="1828800" indent="0">
              <a:buNone/>
              <a:defRPr sz="22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51A4-7E62-43E6-BA16-1C4AD23210C4}" type="datetimeFigureOut">
              <a:rPr lang="fr-FR" smtClean="0"/>
              <a:pPr/>
              <a:t>17/10/2024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2" name="Espace réservé du contenu 3"/>
          <p:cNvSpPr>
            <a:spLocks noGrp="1"/>
          </p:cNvSpPr>
          <p:nvPr>
            <p:ph sz="half" idx="13"/>
          </p:nvPr>
        </p:nvSpPr>
        <p:spPr>
          <a:xfrm>
            <a:off x="8112224" y="3356993"/>
            <a:ext cx="3600000" cy="2769171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 panose="020B0604020202020204" pitchFamily="34" charset="0"/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 sz="2200">
                <a:solidFill>
                  <a:schemeClr val="tx2"/>
                </a:solidFill>
              </a:defRPr>
            </a:lvl2pPr>
            <a:lvl3pPr marL="914400" indent="0">
              <a:buNone/>
              <a:defRPr sz="2200">
                <a:solidFill>
                  <a:schemeClr val="tx2"/>
                </a:solidFill>
              </a:defRPr>
            </a:lvl3pPr>
            <a:lvl4pPr marL="1371600" indent="0">
              <a:buNone/>
              <a:defRPr sz="2200">
                <a:solidFill>
                  <a:schemeClr val="tx2"/>
                </a:solidFill>
              </a:defRPr>
            </a:lvl4pPr>
            <a:lvl5pPr marL="1828800" indent="0">
              <a:buNone/>
              <a:defRPr sz="22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3" name="Espace réservé du contenu 3"/>
          <p:cNvSpPr>
            <a:spLocks noGrp="1"/>
          </p:cNvSpPr>
          <p:nvPr>
            <p:ph sz="half" idx="14"/>
          </p:nvPr>
        </p:nvSpPr>
        <p:spPr>
          <a:xfrm>
            <a:off x="329141" y="3356993"/>
            <a:ext cx="3600000" cy="2769171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 panose="020B0604020202020204" pitchFamily="34" charset="0"/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 sz="2200">
                <a:solidFill>
                  <a:schemeClr val="tx2"/>
                </a:solidFill>
              </a:defRPr>
            </a:lvl2pPr>
            <a:lvl3pPr marL="914400" indent="0">
              <a:buNone/>
              <a:defRPr sz="2200">
                <a:solidFill>
                  <a:schemeClr val="tx2"/>
                </a:solidFill>
              </a:defRPr>
            </a:lvl3pPr>
            <a:lvl4pPr marL="1371600" indent="0">
              <a:buNone/>
              <a:defRPr sz="2200">
                <a:solidFill>
                  <a:schemeClr val="tx2"/>
                </a:solidFill>
              </a:defRPr>
            </a:lvl4pPr>
            <a:lvl5pPr marL="1828800" indent="0">
              <a:buNone/>
              <a:defRPr sz="22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Espace réservé du contenu 3"/>
          <p:cNvSpPr>
            <a:spLocks noGrp="1"/>
          </p:cNvSpPr>
          <p:nvPr>
            <p:ph sz="half" idx="15"/>
          </p:nvPr>
        </p:nvSpPr>
        <p:spPr>
          <a:xfrm>
            <a:off x="335360" y="1340768"/>
            <a:ext cx="11425269" cy="18002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 panose="020B0604020202020204" pitchFamily="34" charset="0"/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 sz="2200">
                <a:solidFill>
                  <a:schemeClr val="tx2"/>
                </a:solidFill>
              </a:defRPr>
            </a:lvl2pPr>
            <a:lvl3pPr marL="914400" indent="0">
              <a:buNone/>
              <a:defRPr sz="2200">
                <a:solidFill>
                  <a:schemeClr val="tx2"/>
                </a:solidFill>
              </a:defRPr>
            </a:lvl3pPr>
            <a:lvl4pPr marL="1371600" indent="0">
              <a:buNone/>
              <a:defRPr sz="2200">
                <a:solidFill>
                  <a:schemeClr val="tx2"/>
                </a:solidFill>
              </a:defRPr>
            </a:lvl4pPr>
            <a:lvl5pPr marL="1828800" indent="0">
              <a:buNone/>
              <a:defRPr sz="22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92505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blurRad="63500" dist="107763" dir="2700000" algn="ctr" rotWithShape="0">
            <a:srgbClr val="000000">
              <a:alpha val="74998"/>
            </a:srgbClr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W:\Photos\2013\Communication\PPT\FFVoile_Signature.jpg"/>
          <p:cNvPicPr>
            <a:picLocks noChangeAspect="1" noChangeArrowheads="1"/>
          </p:cNvPicPr>
          <p:nvPr/>
        </p:nvPicPr>
        <p:blipFill>
          <a:blip r:embed="rId14"/>
          <a:stretch>
            <a:fillRect/>
          </a:stretch>
        </p:blipFill>
        <p:spPr bwMode="auto">
          <a:xfrm>
            <a:off x="10420350" y="6000750"/>
            <a:ext cx="1771650" cy="857250"/>
          </a:xfrm>
          <a:prstGeom prst="rect">
            <a:avLst/>
          </a:prstGeom>
          <a:noFill/>
        </p:spPr>
      </p:pic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>
          <a:xfrm>
            <a:off x="9552384" y="1"/>
            <a:ext cx="12619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851A4-7E62-43E6-BA16-1C4AD23210C4}" type="datetimeFigureOut">
              <a:rPr lang="fr-FR" smtClean="0"/>
              <a:pPr/>
              <a:t>17/10/2024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>
          <a:xfrm>
            <a:off x="2063552" y="6356351"/>
            <a:ext cx="64327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992544" y="1"/>
            <a:ext cx="949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42" r:id="rId3"/>
    <p:sldLayoutId id="2147483737" r:id="rId4"/>
    <p:sldLayoutId id="2147483736" r:id="rId5"/>
    <p:sldLayoutId id="2147483743" r:id="rId6"/>
    <p:sldLayoutId id="2147483738" r:id="rId7"/>
    <p:sldLayoutId id="2147483726" r:id="rId8"/>
    <p:sldLayoutId id="2147483740" r:id="rId9"/>
    <p:sldLayoutId id="2147483739" r:id="rId10"/>
    <p:sldLayoutId id="2147483731" r:id="rId11"/>
    <p:sldLayoutId id="2147483741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419100" indent="-419100" algn="l" rtl="0" eaLnBrk="1" fontAlgn="base" hangingPunct="1">
        <a:spcBef>
          <a:spcPct val="20000"/>
        </a:spcBef>
        <a:spcAft>
          <a:spcPct val="0"/>
        </a:spcAft>
        <a:buSzPct val="80000"/>
        <a:buFont typeface="Arial" pitchFamily="34" charset="0"/>
        <a:buAutoNum type="arabicParenR"/>
        <a:defRPr sz="2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838200" indent="-3810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AutoNum type="arabicPeriod"/>
        <a:defRPr sz="2000">
          <a:solidFill>
            <a:schemeClr val="tx1"/>
          </a:solidFill>
          <a:latin typeface="+mn-lt"/>
          <a:ea typeface="+mn-ea"/>
        </a:defRPr>
      </a:lvl2pPr>
      <a:lvl3pPr marL="1371600" indent="-4572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752600" indent="-3810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2098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fvoile.fr/ffv/web/pratique/logistique.as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CB7D081F-E40E-4A69-9D5E-8D6361BA8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788" y="1700213"/>
            <a:ext cx="8583612" cy="1441450"/>
          </a:xfrm>
        </p:spPr>
        <p:txBody>
          <a:bodyPr>
            <a:normAutofit/>
          </a:bodyPr>
          <a:lstStyle/>
          <a:p>
            <a:r>
              <a:rPr lang="fr-FR" dirty="0"/>
              <a:t>Dossier d’organisation</a:t>
            </a:r>
            <a:br>
              <a:rPr lang="fr-FR" dirty="0"/>
            </a:br>
            <a:r>
              <a:rPr lang="fr-FR" dirty="0"/>
              <a:t>Grands évènements FFVoile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181FCE6-C9AC-4FDE-A68F-262021E82895}"/>
              </a:ext>
            </a:extLst>
          </p:cNvPr>
          <p:cNvSpPr txBox="1">
            <a:spLocks/>
          </p:cNvSpPr>
          <p:nvPr/>
        </p:nvSpPr>
        <p:spPr>
          <a:xfrm>
            <a:off x="2351584" y="3437880"/>
            <a:ext cx="9144000" cy="2007344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>
            <a:lvl1pPr marL="419100" indent="-4191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Arial" pitchFamily="34" charset="0"/>
              <a:buAutoNum type="arabicParenR"/>
              <a:defRPr sz="2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838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AutoNum type="arabicPeriod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2098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fr-FR" i="1" kern="0" dirty="0">
                <a:solidFill>
                  <a:schemeClr val="accent1"/>
                </a:solidFill>
                <a:latin typeface="Californian FB" panose="0207040306080B030204" pitchFamily="18" charset="0"/>
              </a:rPr>
              <a:t>Insérer dans cet espace à la place de ce texte :</a:t>
            </a:r>
          </a:p>
          <a:p>
            <a:pPr marL="0" indent="0">
              <a:buNone/>
            </a:pPr>
            <a:r>
              <a:rPr lang="fr-FR" kern="0" dirty="0">
                <a:solidFill>
                  <a:schemeClr val="accent1"/>
                </a:solidFill>
              </a:rPr>
              <a:t>L’intitulé de l’épreuve</a:t>
            </a:r>
          </a:p>
          <a:p>
            <a:pPr marL="0" indent="0">
              <a:buNone/>
            </a:pPr>
            <a:r>
              <a:rPr lang="fr-FR" kern="0" dirty="0">
                <a:solidFill>
                  <a:schemeClr val="accent1"/>
                </a:solidFill>
              </a:rPr>
              <a:t>les dates</a:t>
            </a:r>
          </a:p>
          <a:p>
            <a:pPr marL="0" indent="0">
              <a:buNone/>
            </a:pPr>
            <a:r>
              <a:rPr lang="fr-FR" kern="0" dirty="0">
                <a:solidFill>
                  <a:schemeClr val="accent1"/>
                </a:solidFill>
              </a:rPr>
              <a:t>Le nom du club organisateur</a:t>
            </a:r>
          </a:p>
          <a:p>
            <a:pPr marL="0" indent="0">
              <a:buNone/>
            </a:pPr>
            <a:r>
              <a:rPr lang="fr-FR" kern="0" dirty="0">
                <a:solidFill>
                  <a:schemeClr val="accent1"/>
                </a:solidFill>
              </a:rPr>
              <a:t>Catégories d’âges (Jeunes, senior, …) </a:t>
            </a:r>
          </a:p>
          <a:p>
            <a:pPr marL="0" indent="0">
              <a:buNone/>
            </a:pPr>
            <a:r>
              <a:rPr lang="fr-FR" kern="0" dirty="0">
                <a:solidFill>
                  <a:schemeClr val="accent1"/>
                </a:solidFill>
              </a:rPr>
              <a:t>Genre (open, femmes, hommes)</a:t>
            </a:r>
          </a:p>
        </p:txBody>
      </p:sp>
    </p:spTree>
    <p:extLst>
      <p:ext uri="{BB962C8B-B14F-4D97-AF65-F5344CB8AC3E}">
        <p14:creationId xmlns:p14="http://schemas.microsoft.com/office/powerpoint/2010/main" val="3079889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Informations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6A38878A-71C5-43A8-AF5F-8D9304FA906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3888" y="1700213"/>
            <a:ext cx="10944225" cy="4105275"/>
          </a:xfrm>
        </p:spPr>
        <p:txBody>
          <a:bodyPr>
            <a:noAutofit/>
          </a:bodyPr>
          <a:lstStyle/>
          <a:p>
            <a:endParaRPr lang="fr-FR" sz="1400" dirty="0"/>
          </a:p>
          <a:p>
            <a:r>
              <a:rPr lang="fr-FR" sz="1400" dirty="0"/>
              <a:t>Conformément au règlement fédéral, tout championnat d’Europe, du monde ou tout évènement délivrant des « </a:t>
            </a:r>
            <a:r>
              <a:rPr lang="fr-FR" sz="1400" dirty="0" err="1"/>
              <a:t>prize</a:t>
            </a:r>
            <a:r>
              <a:rPr lang="fr-FR" sz="1400" dirty="0"/>
              <a:t> money » supérieurs à 15 000€ doit être soumis au Bureau Exécutif de la FFVoile.</a:t>
            </a:r>
          </a:p>
          <a:p>
            <a:r>
              <a:rPr lang="fr-FR" sz="1400" dirty="0"/>
              <a:t>Aucun championnat d’Europe, du monde ou épreuve délivrant des « </a:t>
            </a:r>
            <a:r>
              <a:rPr lang="fr-FR" sz="1400" dirty="0" err="1"/>
              <a:t>prize</a:t>
            </a:r>
            <a:r>
              <a:rPr lang="fr-FR" sz="1400" dirty="0"/>
              <a:t> money » ne sera validé au calendrier fédéral ni déclaré au calendrier de World Sailing tant qu’il n’aura pas été validé par le Bureau Exécutif de la FFVoile. </a:t>
            </a:r>
          </a:p>
          <a:p>
            <a:r>
              <a:rPr lang="fr-FR" sz="1400" dirty="0"/>
              <a:t>Vous devez inscrire votre épreuve au calendrier fédéral en même temps que vos autres épreuves, même si celle-ci n’est pas encore validée par le Bureau Exécutif</a:t>
            </a:r>
          </a:p>
          <a:p>
            <a:r>
              <a:rPr lang="fr-FR" sz="1400" dirty="0"/>
              <a:t>La FFVoile peut mettre à votre disposition du matériel spécifique, pour cela, vous devez en faire la demande en complétant le dossier de demande Logistique Course dans l’espace club sur le site internet : </a:t>
            </a:r>
            <a:r>
              <a:rPr lang="fr-FR" sz="1400" u="sng" dirty="0">
                <a:hlinkClick r:id="rId2"/>
              </a:rPr>
              <a:t>http://www.ffvoile.fr/ffv/web/pratique/logistique.asp</a:t>
            </a:r>
            <a:endParaRPr lang="fr-FR" sz="1400" u="sng" dirty="0"/>
          </a:p>
          <a:p>
            <a:r>
              <a:rPr lang="fr-FR" sz="1400" u="sng" dirty="0"/>
              <a:t>Pour les évènements délivrant des « </a:t>
            </a:r>
            <a:r>
              <a:rPr lang="fr-FR" sz="1400" u="sng" dirty="0" err="1"/>
              <a:t>prize</a:t>
            </a:r>
            <a:r>
              <a:rPr lang="fr-FR" sz="1400" u="sng" dirty="0"/>
              <a:t> money » supérieurs à 15 000€, une convention d’organisation devra être mise en place entre l’organisateur et la FFVoile conformément à la décision du Bureau Exécutif du 19/01/2024.</a:t>
            </a:r>
          </a:p>
          <a:p>
            <a:r>
              <a:rPr lang="fr-FR" sz="1400" dirty="0"/>
              <a:t>La FFVoile n’accorde pas d’aide financière directe pour l’organisation des épreuves.</a:t>
            </a:r>
          </a:p>
          <a:p>
            <a:endParaRPr lang="fr-FR" sz="1400" i="1" dirty="0"/>
          </a:p>
          <a:p>
            <a:endParaRPr lang="fr-FR" sz="1400" i="1" dirty="0"/>
          </a:p>
          <a:p>
            <a:r>
              <a:rPr lang="fr-FR" sz="1800" i="1" dirty="0">
                <a:latin typeface="Californian FB" panose="0207040306080B030204" pitchFamily="18" charset="0"/>
              </a:rPr>
              <a:t>Merci de renvoyer ce document complété et accompagné des pièces demandées par courriel à :</a:t>
            </a:r>
            <a:r>
              <a:rPr lang="fr-FR" sz="1400" i="1" dirty="0">
                <a:latin typeface="Californian FB" panose="0207040306080B030204" pitchFamily="18" charset="0"/>
              </a:rPr>
              <a:t> </a:t>
            </a:r>
            <a:r>
              <a:rPr lang="fr-FR" sz="18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grandesepreuves@ffvoile.fr</a:t>
            </a:r>
            <a:endParaRPr lang="fr-FR" sz="1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959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1BA07275-6D08-40C2-B8E5-9FBBF8DF3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 u="sng" dirty="0"/>
              <a:t>Documents à joindre au dossier</a:t>
            </a:r>
            <a:r>
              <a:rPr lang="fr-FR" u="sng" dirty="0"/>
              <a:t> </a:t>
            </a:r>
            <a:endParaRPr lang="fr-FR" dirty="0"/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C4CC8A33-5054-4CBD-BBD5-F9C11F8F71D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3888" y="1700213"/>
            <a:ext cx="10944225" cy="4105275"/>
          </a:xfrm>
        </p:spPr>
        <p:txBody>
          <a:bodyPr>
            <a:normAutofit fontScale="77500" lnSpcReduction="20000"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fr-FR" dirty="0"/>
              <a:t> Courrier de la classe internationale soutenant / confirmant la candidature</a:t>
            </a:r>
          </a:p>
          <a:p>
            <a:pPr marL="0" indent="0">
              <a:buNone/>
            </a:pPr>
            <a:endParaRPr lang="fr-FR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fr-FR" dirty="0"/>
              <a:t> Cahier des charges de la classe internationale</a:t>
            </a:r>
          </a:p>
          <a:p>
            <a:pPr marL="0" indent="0">
              <a:buNone/>
            </a:pPr>
            <a:endParaRPr lang="fr-FR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fr-FR" dirty="0"/>
              <a:t> Convention signée ou en cours de validation entre le club et la classe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fr-FR" dirty="0"/>
              <a:t> Budget prévisionnel détaillé suivant modèle joint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fr-FR" dirty="0"/>
              <a:t> Courrier ou courriel de la Ligue d’accueil soutenant la candidature</a:t>
            </a:r>
          </a:p>
          <a:p>
            <a:pPr marL="0" lv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 Avis de course</a:t>
            </a:r>
            <a:r>
              <a:rPr lang="fr-FR" b="1" dirty="0"/>
              <a:t> </a:t>
            </a:r>
            <a:r>
              <a:rPr lang="fr-FR" dirty="0"/>
              <a:t>(ou projet d’avis de course ou programme de la compétition)</a:t>
            </a:r>
          </a:p>
        </p:txBody>
      </p:sp>
    </p:spTree>
    <p:extLst>
      <p:ext uri="{BB962C8B-B14F-4D97-AF65-F5344CB8AC3E}">
        <p14:creationId xmlns:p14="http://schemas.microsoft.com/office/powerpoint/2010/main" val="2695431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FEC8C5-FBB0-4A05-80A4-24035737C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L’organisation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69335265-5D41-4E97-94DE-BB63E87DF8A4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623888" y="1429236"/>
          <a:ext cx="1094422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113">
                  <a:extLst>
                    <a:ext uri="{9D8B030D-6E8A-4147-A177-3AD203B41FA5}">
                      <a16:colId xmlns:a16="http://schemas.microsoft.com/office/drawing/2014/main" val="1017977677"/>
                    </a:ext>
                  </a:extLst>
                </a:gridCol>
                <a:gridCol w="5472113">
                  <a:extLst>
                    <a:ext uri="{9D8B030D-6E8A-4147-A177-3AD203B41FA5}">
                      <a16:colId xmlns:a16="http://schemas.microsoft.com/office/drawing/2014/main" val="486031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LE CLUB ORGANISATEUR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Vos réponses: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824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Nom du responsable de l’organisation dans le club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97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Téléphone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417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Courriel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077745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253C5738-12A7-4A7E-8C54-78E81C615448}"/>
              </a:ext>
            </a:extLst>
          </p:cNvPr>
          <p:cNvGraphicFramePr>
            <a:graphicFrameLocks noGrp="1"/>
          </p:cNvGraphicFramePr>
          <p:nvPr/>
        </p:nvGraphicFramePr>
        <p:xfrm>
          <a:off x="638174" y="3145080"/>
          <a:ext cx="1094422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113">
                  <a:extLst>
                    <a:ext uri="{9D8B030D-6E8A-4147-A177-3AD203B41FA5}">
                      <a16:colId xmlns:a16="http://schemas.microsoft.com/office/drawing/2014/main" val="4248886524"/>
                    </a:ext>
                  </a:extLst>
                </a:gridCol>
                <a:gridCol w="5472113">
                  <a:extLst>
                    <a:ext uri="{9D8B030D-6E8A-4147-A177-3AD203B41FA5}">
                      <a16:colId xmlns:a16="http://schemas.microsoft.com/office/drawing/2014/main" val="3931908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LA CLASSE INTERNATIONALE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Vos réponses 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474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Nom de votre contact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34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Téléphone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29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Courriel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961325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9903A881-B534-470D-A406-ED9C9BDDFD98}"/>
              </a:ext>
            </a:extLst>
          </p:cNvPr>
          <p:cNvGraphicFramePr>
            <a:graphicFrameLocks noGrp="1"/>
          </p:cNvGraphicFramePr>
          <p:nvPr/>
        </p:nvGraphicFramePr>
        <p:xfrm>
          <a:off x="638174" y="4860924"/>
          <a:ext cx="1094422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113">
                  <a:extLst>
                    <a:ext uri="{9D8B030D-6E8A-4147-A177-3AD203B41FA5}">
                      <a16:colId xmlns:a16="http://schemas.microsoft.com/office/drawing/2014/main" val="4248886524"/>
                    </a:ext>
                  </a:extLst>
                </a:gridCol>
                <a:gridCol w="5472113">
                  <a:extLst>
                    <a:ext uri="{9D8B030D-6E8A-4147-A177-3AD203B41FA5}">
                      <a16:colId xmlns:a16="http://schemas.microsoft.com/office/drawing/2014/main" val="3931908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LA CLASSE NATIONALE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Vos réponses 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474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Nom de votre contact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34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Téléphone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29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Courriel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961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8525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86A90F-099B-48E6-903C-CFA00D71E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L’organisation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CF91FC53-A578-4B73-A314-FF39D1DC22EF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623888" y="1340768"/>
          <a:ext cx="1094422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113">
                  <a:extLst>
                    <a:ext uri="{9D8B030D-6E8A-4147-A177-3AD203B41FA5}">
                      <a16:colId xmlns:a16="http://schemas.microsoft.com/office/drawing/2014/main" val="2331231784"/>
                    </a:ext>
                  </a:extLst>
                </a:gridCol>
                <a:gridCol w="5472113">
                  <a:extLst>
                    <a:ext uri="{9D8B030D-6E8A-4147-A177-3AD203B41FA5}">
                      <a16:colId xmlns:a16="http://schemas.microsoft.com/office/drawing/2014/main" val="28169703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Prévision d’accueil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Vos réponses 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993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Nombre de bateaux attendus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654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Nombre de ronds prévus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314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Nombre de pays attendus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535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Proportion de bateaux français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834528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F4F25E2-FF3C-48DB-A0D2-75BF7C124B15}"/>
              </a:ext>
            </a:extLst>
          </p:cNvPr>
          <p:cNvGraphicFramePr>
            <a:graphicFrameLocks noGrp="1"/>
          </p:cNvGraphicFramePr>
          <p:nvPr/>
        </p:nvGraphicFramePr>
        <p:xfrm>
          <a:off x="609600" y="3429000"/>
          <a:ext cx="10944226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112">
                  <a:extLst>
                    <a:ext uri="{9D8B030D-6E8A-4147-A177-3AD203B41FA5}">
                      <a16:colId xmlns:a16="http://schemas.microsoft.com/office/drawing/2014/main" val="1636007891"/>
                    </a:ext>
                  </a:extLst>
                </a:gridCol>
                <a:gridCol w="5472114">
                  <a:extLst>
                    <a:ext uri="{9D8B030D-6E8A-4147-A177-3AD203B41FA5}">
                      <a16:colId xmlns:a16="http://schemas.microsoft.com/office/drawing/2014/main" val="41627844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Moyens matériels mis à disposition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Vos réponses 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976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Nombre de bateaux organisations (comités de course, pointeurs, mouilleurs, sécurité…)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303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Nombre de bateaux pour les juges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898820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532B292-81FC-4389-99EC-E2585B5A46C5}"/>
              </a:ext>
            </a:extLst>
          </p:cNvPr>
          <p:cNvGraphicFramePr>
            <a:graphicFrameLocks noGrp="1"/>
          </p:cNvGraphicFramePr>
          <p:nvPr/>
        </p:nvGraphicFramePr>
        <p:xfrm>
          <a:off x="623887" y="4927560"/>
          <a:ext cx="1094422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112">
                  <a:extLst>
                    <a:ext uri="{9D8B030D-6E8A-4147-A177-3AD203B41FA5}">
                      <a16:colId xmlns:a16="http://schemas.microsoft.com/office/drawing/2014/main" val="1636007891"/>
                    </a:ext>
                  </a:extLst>
                </a:gridCol>
                <a:gridCol w="5472114">
                  <a:extLst>
                    <a:ext uri="{9D8B030D-6E8A-4147-A177-3AD203B41FA5}">
                      <a16:colId xmlns:a16="http://schemas.microsoft.com/office/drawing/2014/main" val="41627844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Ressources humaines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Vos réponses 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976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Nombre de personnes affectées à l’équipe terre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303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Nombre de personnes affectées à l’équipe 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898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2006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9CDC87-8241-41E1-B91A-1F3AA09D9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Moyens financiers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B88DD214-545D-424D-A52D-F367DA10E650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623888" y="1412776"/>
          <a:ext cx="10944225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8075">
                  <a:extLst>
                    <a:ext uri="{9D8B030D-6E8A-4147-A177-3AD203B41FA5}">
                      <a16:colId xmlns:a16="http://schemas.microsoft.com/office/drawing/2014/main" val="2628538897"/>
                    </a:ext>
                  </a:extLst>
                </a:gridCol>
                <a:gridCol w="3648075">
                  <a:extLst>
                    <a:ext uri="{9D8B030D-6E8A-4147-A177-3AD203B41FA5}">
                      <a16:colId xmlns:a16="http://schemas.microsoft.com/office/drawing/2014/main" val="2807492077"/>
                    </a:ext>
                  </a:extLst>
                </a:gridCol>
                <a:gridCol w="3648075">
                  <a:extLst>
                    <a:ext uri="{9D8B030D-6E8A-4147-A177-3AD203B41FA5}">
                      <a16:colId xmlns:a16="http://schemas.microsoft.com/office/drawing/2014/main" val="8574118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Collectivités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Subventions demandées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Réponses à ce jour (accord verbal / écrit / pas de réponse)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07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Ville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551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Intercommunalité / </a:t>
                      </a:r>
                    </a:p>
                    <a:p>
                      <a:pPr algn="ctr"/>
                      <a:r>
                        <a:rPr lang="fr-FR" dirty="0"/>
                        <a:t>Agglomération / métropole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412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Département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540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Région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739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Autres (préciser)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687299"/>
                  </a:ext>
                </a:extLst>
              </a:tr>
            </a:tbl>
          </a:graphicData>
        </a:graphic>
      </p:graphicFrame>
      <p:graphicFrame>
        <p:nvGraphicFramePr>
          <p:cNvPr id="6" name="Espace réservé du contenu 3">
            <a:extLst>
              <a:ext uri="{FF2B5EF4-FFF2-40B4-BE49-F238E27FC236}">
                <a16:creationId xmlns:a16="http://schemas.microsoft.com/office/drawing/2014/main" id="{9094F4E3-AE7B-4105-A918-7BBB675306C4}"/>
              </a:ext>
            </a:extLst>
          </p:cNvPr>
          <p:cNvGraphicFramePr>
            <a:graphicFrameLocks/>
          </p:cNvGraphicFramePr>
          <p:nvPr/>
        </p:nvGraphicFramePr>
        <p:xfrm>
          <a:off x="607379" y="4365104"/>
          <a:ext cx="10944225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8075">
                  <a:extLst>
                    <a:ext uri="{9D8B030D-6E8A-4147-A177-3AD203B41FA5}">
                      <a16:colId xmlns:a16="http://schemas.microsoft.com/office/drawing/2014/main" val="2628538897"/>
                    </a:ext>
                  </a:extLst>
                </a:gridCol>
                <a:gridCol w="3648075">
                  <a:extLst>
                    <a:ext uri="{9D8B030D-6E8A-4147-A177-3AD203B41FA5}">
                      <a16:colId xmlns:a16="http://schemas.microsoft.com/office/drawing/2014/main" val="2807492077"/>
                    </a:ext>
                  </a:extLst>
                </a:gridCol>
                <a:gridCol w="3648075">
                  <a:extLst>
                    <a:ext uri="{9D8B030D-6E8A-4147-A177-3AD203B41FA5}">
                      <a16:colId xmlns:a16="http://schemas.microsoft.com/office/drawing/2014/main" val="8574118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Partenariat privé :</a:t>
                      </a:r>
                    </a:p>
                    <a:p>
                      <a:pPr algn="ctr"/>
                      <a:r>
                        <a:rPr lang="fr-FR" dirty="0"/>
                        <a:t>Nom du partenaire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Montant de l’aide (ou valorisation)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Type de partenariat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607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540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739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687299"/>
                  </a:ext>
                </a:extLst>
              </a:tr>
            </a:tbl>
          </a:graphicData>
        </a:graphic>
      </p:graphicFrame>
      <p:sp>
        <p:nvSpPr>
          <p:cNvPr id="3" name="Flèche : droite 2">
            <a:extLst>
              <a:ext uri="{FF2B5EF4-FFF2-40B4-BE49-F238E27FC236}">
                <a16:creationId xmlns:a16="http://schemas.microsoft.com/office/drawing/2014/main" id="{BC336640-DAFA-46AF-A613-AE2E521D6FA6}"/>
              </a:ext>
            </a:extLst>
          </p:cNvPr>
          <p:cNvSpPr/>
          <p:nvPr/>
        </p:nvSpPr>
        <p:spPr bwMode="auto">
          <a:xfrm>
            <a:off x="2999656" y="2132856"/>
            <a:ext cx="504056" cy="216024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19100" marR="0" indent="-4191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25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DC2969E-38C3-4244-B8D3-1D3B75B3A1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9376" y="3951406"/>
            <a:ext cx="11233248" cy="1403461"/>
          </a:xfrm>
          <a:ln>
            <a:solidFill>
              <a:schemeClr val="tx1"/>
            </a:solidFill>
            <a:prstDash val="lgDash"/>
          </a:ln>
        </p:spPr>
        <p:txBody>
          <a:bodyPr anchor="ctr">
            <a:spAutoFit/>
          </a:bodyPr>
          <a:lstStyle/>
          <a:p>
            <a:r>
              <a:rPr lang="fr-FR" sz="1800" i="1" dirty="0">
                <a:latin typeface="Californian FB" panose="0207040306080B030204" pitchFamily="18" charset="0"/>
              </a:rPr>
              <a:t>Rayer ou supprimer la mention inexacte 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/>
              <a:t>L’organisateur gère les inscriptions et en reverse une partie à la classe (préciser la part)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/>
              <a:t>La classe gère les inscriptions et en reverse une partie à l’organisateur (préciser la part)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/>
              <a:t>La classe ne récupère aucune part du montant des inscriptions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/>
              <a:t>Autre système de répartition entre la classe et l’organisateur : (merci de le détailler)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4ED5BB4-9CCD-4A6E-9F2D-BDE58BB13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Moyens financiers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EC4C0083-8C83-4C06-8C03-607D852F9920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479425" y="1341438"/>
          <a:ext cx="1110297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488">
                  <a:extLst>
                    <a:ext uri="{9D8B030D-6E8A-4147-A177-3AD203B41FA5}">
                      <a16:colId xmlns:a16="http://schemas.microsoft.com/office/drawing/2014/main" val="693717932"/>
                    </a:ext>
                  </a:extLst>
                </a:gridCol>
                <a:gridCol w="5551488">
                  <a:extLst>
                    <a:ext uri="{9D8B030D-6E8A-4147-A177-3AD203B41FA5}">
                      <a16:colId xmlns:a16="http://schemas.microsoft.com/office/drawing/2014/main" val="13807399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92766" marR="927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Vos réponses</a:t>
                      </a:r>
                    </a:p>
                  </a:txBody>
                  <a:tcPr marL="92766" marR="92766"/>
                </a:tc>
                <a:extLst>
                  <a:ext uri="{0D108BD9-81ED-4DB2-BD59-A6C34878D82A}">
                    <a16:rowId xmlns:a16="http://schemas.microsoft.com/office/drawing/2014/main" val="3757805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Tarif d’inscription</a:t>
                      </a:r>
                    </a:p>
                  </a:txBody>
                  <a:tcPr marL="92766" marR="927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€</a:t>
                      </a:r>
                    </a:p>
                  </a:txBody>
                  <a:tcPr marL="92766" marR="92766"/>
                </a:tc>
                <a:extLst>
                  <a:ext uri="{0D108BD9-81ED-4DB2-BD59-A6C34878D82A}">
                    <a16:rowId xmlns:a16="http://schemas.microsoft.com/office/drawing/2014/main" val="3319570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Tarif d’inscription majoré</a:t>
                      </a:r>
                    </a:p>
                  </a:txBody>
                  <a:tcPr marL="92766" marR="927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€</a:t>
                      </a:r>
                    </a:p>
                  </a:txBody>
                  <a:tcPr marL="92766" marR="92766"/>
                </a:tc>
                <a:extLst>
                  <a:ext uri="{0D108BD9-81ED-4DB2-BD59-A6C34878D82A}">
                    <a16:rowId xmlns:a16="http://schemas.microsoft.com/office/drawing/2014/main" val="1324172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Tarif d’inscription « coach »</a:t>
                      </a:r>
                    </a:p>
                  </a:txBody>
                  <a:tcPr marL="92766" marR="9276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€</a:t>
                      </a:r>
                    </a:p>
                  </a:txBody>
                  <a:tcPr marL="92766" marR="92766"/>
                </a:tc>
                <a:extLst>
                  <a:ext uri="{0D108BD9-81ED-4DB2-BD59-A6C34878D82A}">
                    <a16:rowId xmlns:a16="http://schemas.microsoft.com/office/drawing/2014/main" val="342398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Montant ou part reversée à la classe</a:t>
                      </a:r>
                    </a:p>
                  </a:txBody>
                  <a:tcPr marL="92766" marR="92766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marL="92766" marR="92766"/>
                </a:tc>
                <a:extLst>
                  <a:ext uri="{0D108BD9-81ED-4DB2-BD59-A6C34878D82A}">
                    <a16:rowId xmlns:a16="http://schemas.microsoft.com/office/drawing/2014/main" val="3837053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3801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B0C270-30F1-4F8C-A329-DA29CB476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 diverses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B8E37769-2CDC-4017-B391-EE02FF85C088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609600" y="1628800"/>
          <a:ext cx="10944225" cy="3333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8075">
                  <a:extLst>
                    <a:ext uri="{9D8B030D-6E8A-4147-A177-3AD203B41FA5}">
                      <a16:colId xmlns:a16="http://schemas.microsoft.com/office/drawing/2014/main" val="3054741282"/>
                    </a:ext>
                  </a:extLst>
                </a:gridCol>
                <a:gridCol w="3648075">
                  <a:extLst>
                    <a:ext uri="{9D8B030D-6E8A-4147-A177-3AD203B41FA5}">
                      <a16:colId xmlns:a16="http://schemas.microsoft.com/office/drawing/2014/main" val="3051221329"/>
                    </a:ext>
                  </a:extLst>
                </a:gridCol>
                <a:gridCol w="3648075">
                  <a:extLst>
                    <a:ext uri="{9D8B030D-6E8A-4147-A177-3AD203B41FA5}">
                      <a16:colId xmlns:a16="http://schemas.microsoft.com/office/drawing/2014/main" val="3481574509"/>
                    </a:ext>
                  </a:extLst>
                </a:gridCol>
              </a:tblGrid>
              <a:tr h="54329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Surligner la bonne réponse ou supprimer la réponse incorrecte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259512"/>
                  </a:ext>
                </a:extLst>
              </a:tr>
              <a:tr h="82275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Avez-vous signé un contrat ou une convention avec la classe ?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Oui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(ou en cours de rédaction)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9646285"/>
                  </a:ext>
                </a:extLst>
              </a:tr>
              <a:tr h="93774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prix en argent sont-ils prévus pour les compétiteurs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Oui </a:t>
                      </a:r>
                    </a:p>
                    <a:p>
                      <a:pPr algn="ctr"/>
                      <a:r>
                        <a:rPr lang="fr-FR" dirty="0"/>
                        <a:t>(préciser ici le montant et la répartition)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1625722"/>
                  </a:ext>
                </a:extLst>
              </a:tr>
              <a:tr h="937747">
                <a:tc grid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Informations complémentaires dont vous souhaitez nous faire part 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749511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C6DDF58D-233F-42EE-9130-467B46E75D2D}"/>
              </a:ext>
            </a:extLst>
          </p:cNvPr>
          <p:cNvSpPr/>
          <p:nvPr/>
        </p:nvSpPr>
        <p:spPr>
          <a:xfrm>
            <a:off x="638175" y="5229200"/>
            <a:ext cx="1091565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i="1" dirty="0">
                <a:latin typeface="Californian FB" panose="0207040306080B030204" pitchFamily="18" charset="0"/>
              </a:rPr>
              <a:t>Merci de renvoyer ce document complété et accompagné des pièces demandées par courriel à : </a:t>
            </a:r>
            <a:r>
              <a:rPr lang="fr-FR" sz="1800" i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grandesepreuves@ffvoile.fr</a:t>
            </a:r>
            <a:endParaRPr lang="fr-FR" sz="18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6302887"/>
      </p:ext>
    </p:extLst>
  </p:cSld>
  <p:clrMapOvr>
    <a:masterClrMapping/>
  </p:clrMapOvr>
</p:sld>
</file>

<file path=ppt/theme/theme1.xml><?xml version="1.0" encoding="utf-8"?>
<a:theme xmlns:a="http://schemas.openxmlformats.org/drawingml/2006/main" name="Présentation_FFVoile_2014">
  <a:themeElements>
    <a:clrScheme name="Personnalisé 1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C00000"/>
      </a:hlink>
      <a:folHlink>
        <a:srgbClr val="7030A0"/>
      </a:folHlink>
    </a:clrScheme>
    <a:fontScheme name="Bande verticale">
      <a:majorFont>
        <a:latin typeface="Times New Roman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19100" marR="0" indent="-4191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80000"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19100" marR="0" indent="-4191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80000"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</a:extLst>
      </a:spPr>
      <a:bodyPr wrap="square">
        <a:spAutoFit/>
      </a:bodyPr>
      <a:lstStyle>
        <a:defPPr eaLnBrk="0" hangingPunct="0">
          <a:lnSpc>
            <a:spcPct val="40000"/>
          </a:lnSpc>
          <a:spcBef>
            <a:spcPct val="50000"/>
          </a:spcBef>
          <a:buSzTx/>
          <a:defRPr sz="2500" b="1" dirty="0" smtClean="0">
            <a:solidFill>
              <a:srgbClr val="061F5D"/>
            </a:solidFill>
          </a:defRPr>
        </a:defPPr>
      </a:lstStyle>
    </a:txDef>
  </a:objectDefaults>
  <a:extraClrSchemeLst>
    <a:extraClrScheme>
      <a:clrScheme name="Bande vertical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nde vertical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nde vertical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nde vertical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nde vertical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nde vertical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PT_FFVoile.potx" id="{4A873780-43F5-4D18-80CA-DE6640E4054C}" vid="{716AA766-15B8-4821-BC8A-CEBCAEC6ADE7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PPT_FFVoile</Template>
  <TotalTime>64</TotalTime>
  <Words>693</Words>
  <Application>Microsoft Office PowerPoint</Application>
  <PresentationFormat>Grand écran</PresentationFormat>
  <Paragraphs>108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American Typewriter Condensed</vt:lpstr>
      <vt:lpstr>Arial</vt:lpstr>
      <vt:lpstr>Californian FB</vt:lpstr>
      <vt:lpstr>Times New Roman</vt:lpstr>
      <vt:lpstr>Wingdings</vt:lpstr>
      <vt:lpstr>Présentation_FFVoile_2014</vt:lpstr>
      <vt:lpstr>Dossier d’organisation Grands évènements FFVoile</vt:lpstr>
      <vt:lpstr>Informations</vt:lpstr>
      <vt:lpstr>Documents à joindre au dossier </vt:lpstr>
      <vt:lpstr>L’organisation</vt:lpstr>
      <vt:lpstr>L’organisation</vt:lpstr>
      <vt:lpstr>Moyens financiers</vt:lpstr>
      <vt:lpstr>Moyens financiers</vt:lpstr>
      <vt:lpstr>Questions diverses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 d’organisation Championnat du monde et d’Europe</dc:title>
  <dc:creator>Christine DAYON</dc:creator>
  <cp:keywords>FFVoile</cp:keywords>
  <cp:lastModifiedBy>Christine DAYON</cp:lastModifiedBy>
  <cp:revision>10</cp:revision>
  <cp:lastPrinted>2013-02-08T08:19:36Z</cp:lastPrinted>
  <dcterms:created xsi:type="dcterms:W3CDTF">2024-02-05T14:53:33Z</dcterms:created>
  <dcterms:modified xsi:type="dcterms:W3CDTF">2024-10-17T09:07:05Z</dcterms:modified>
</cp:coreProperties>
</file>